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Livingstone" initials="JL" lastIdx="1" clrIdx="0">
    <p:extLst>
      <p:ext uri="{19B8F6BF-5375-455C-9EA6-DF929625EA0E}">
        <p15:presenceInfo xmlns:p15="http://schemas.microsoft.com/office/powerpoint/2012/main" userId="S-1-5-21-819388514-204624194-4140882046-18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8" autoAdjust="0"/>
    <p:restoredTop sz="94660"/>
  </p:normalViewPr>
  <p:slideViewPr>
    <p:cSldViewPr snapToGrid="0">
      <p:cViewPr varScale="1">
        <p:scale>
          <a:sx n="110" d="100"/>
          <a:sy n="110" d="100"/>
        </p:scale>
        <p:origin x="12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6C5C7D-B793-4AC2-899D-948DFA8283AC}"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930705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C5C7D-B793-4AC2-899D-948DFA8283AC}"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293458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C5C7D-B793-4AC2-899D-948DFA8283AC}"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75926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C5C7D-B793-4AC2-899D-948DFA8283AC}"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584398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6C5C7D-B793-4AC2-899D-948DFA8283AC}"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301766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6C5C7D-B793-4AC2-899D-948DFA8283AC}"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235763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6C5C7D-B793-4AC2-899D-948DFA8283AC}" type="datetimeFigureOut">
              <a:rPr lang="en-GB" smtClean="0"/>
              <a:t>03/02/2017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45508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6C5C7D-B793-4AC2-899D-948DFA8283AC}" type="datetimeFigureOut">
              <a:rPr lang="en-GB" smtClean="0"/>
              <a:t>03/02/2017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67064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C5C7D-B793-4AC2-899D-948DFA8283AC}" type="datetimeFigureOut">
              <a:rPr lang="en-GB" smtClean="0"/>
              <a:t>03/02/2017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62286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C5C7D-B793-4AC2-899D-948DFA8283AC}"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200201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C5C7D-B793-4AC2-899D-948DFA8283AC}"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F6867-B427-4E88-9382-95FA8CC79CC3}" type="slidenum">
              <a:rPr lang="en-GB" smtClean="0"/>
              <a:t>‹#›</a:t>
            </a:fld>
            <a:endParaRPr lang="en-GB"/>
          </a:p>
        </p:txBody>
      </p:sp>
    </p:spTree>
    <p:extLst>
      <p:ext uri="{BB962C8B-B14F-4D97-AF65-F5344CB8AC3E}">
        <p14:creationId xmlns:p14="http://schemas.microsoft.com/office/powerpoint/2010/main" val="104872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C5C7D-B793-4AC2-899D-948DFA8283AC}" type="datetimeFigureOut">
              <a:rPr lang="en-GB" smtClean="0"/>
              <a:t>03/02/2017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F6867-B427-4E88-9382-95FA8CC79CC3}" type="slidenum">
              <a:rPr lang="en-GB" smtClean="0"/>
              <a:t>‹#›</a:t>
            </a:fld>
            <a:endParaRPr lang="en-GB"/>
          </a:p>
        </p:txBody>
      </p:sp>
    </p:spTree>
    <p:extLst>
      <p:ext uri="{BB962C8B-B14F-4D97-AF65-F5344CB8AC3E}">
        <p14:creationId xmlns:p14="http://schemas.microsoft.com/office/powerpoint/2010/main" val="375510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Arrow Connector 38"/>
          <p:cNvCxnSpPr>
            <a:stCxn id="67" idx="1"/>
            <a:endCxn id="4" idx="3"/>
          </p:cNvCxnSpPr>
          <p:nvPr/>
        </p:nvCxnSpPr>
        <p:spPr>
          <a:xfrm flipH="1">
            <a:off x="6326027" y="1333320"/>
            <a:ext cx="2893819" cy="0"/>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Rounded Rectangle 3"/>
          <p:cNvSpPr/>
          <p:nvPr/>
        </p:nvSpPr>
        <p:spPr>
          <a:xfrm>
            <a:off x="2882916" y="977720"/>
            <a:ext cx="3443111" cy="711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Tahoma" panose="020B0604030504040204" pitchFamily="34" charset="0"/>
                <a:ea typeface="Tahoma" panose="020B0604030504040204" pitchFamily="34" charset="0"/>
                <a:cs typeface="Tahoma" panose="020B0604030504040204" pitchFamily="34" charset="0"/>
              </a:rPr>
              <a:t>Director of Housing / Head of Community Investment</a:t>
            </a:r>
          </a:p>
        </p:txBody>
      </p:sp>
      <p:sp>
        <p:nvSpPr>
          <p:cNvPr id="5" name="Rounded Rectangle 4"/>
          <p:cNvSpPr/>
          <p:nvPr/>
        </p:nvSpPr>
        <p:spPr>
          <a:xfrm>
            <a:off x="3318499" y="1993625"/>
            <a:ext cx="2571944" cy="1643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Community Investment Operations Manager</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2 day(s) / week (</a:t>
            </a:r>
            <a:r>
              <a:rPr lang="en-GB" sz="1000" dirty="0" smtClean="0">
                <a:latin typeface="Tahoma" panose="020B0604030504040204" pitchFamily="34" charset="0"/>
                <a:ea typeface="Tahoma" panose="020B0604030504040204" pitchFamily="34" charset="0"/>
                <a:cs typeface="Tahoma" panose="020B0604030504040204" pitchFamily="34" charset="0"/>
              </a:rPr>
              <a:t>1-100 </a:t>
            </a:r>
            <a:r>
              <a:rPr lang="en-GB" sz="1000" dirty="0">
                <a:latin typeface="Tahoma" panose="020B0604030504040204" pitchFamily="34" charset="0"/>
                <a:ea typeface="Tahoma" panose="020B0604030504040204" pitchFamily="34" charset="0"/>
                <a:cs typeface="Tahoma" panose="020B0604030504040204" pitchFamily="34" charset="0"/>
              </a:rPr>
              <a:t>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3 </a:t>
            </a:r>
            <a:r>
              <a:rPr lang="en-GB" sz="1000" dirty="0" smtClean="0">
                <a:latin typeface="Tahoma" panose="020B0604030504040204" pitchFamily="34" charset="0"/>
                <a:ea typeface="Tahoma" panose="020B0604030504040204" pitchFamily="34" charset="0"/>
                <a:cs typeface="Tahoma" panose="020B0604030504040204" pitchFamily="34" charset="0"/>
              </a:rPr>
              <a:t>day(s) / week </a:t>
            </a:r>
            <a:r>
              <a:rPr lang="en-GB" sz="1000" dirty="0">
                <a:latin typeface="Tahoma" panose="020B0604030504040204" pitchFamily="34" charset="0"/>
                <a:ea typeface="Tahoma" panose="020B0604030504040204" pitchFamily="34" charset="0"/>
                <a:cs typeface="Tahoma" panose="020B0604030504040204" pitchFamily="34" charset="0"/>
              </a:rPr>
              <a:t>(100 - 393 </a:t>
            </a:r>
            <a:r>
              <a:rPr lang="en-GB" sz="1000" dirty="0" smtClean="0">
                <a:latin typeface="Tahoma" panose="020B0604030504040204" pitchFamily="34" charset="0"/>
                <a:ea typeface="Tahoma" panose="020B0604030504040204" pitchFamily="34" charset="0"/>
                <a:cs typeface="Tahoma" panose="020B0604030504040204" pitchFamily="34" charset="0"/>
              </a:rPr>
              <a:t>occupation)</a:t>
            </a:r>
            <a:endParaRPr lang="en-GB" sz="1000"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Location: Oxford/Ealing </a:t>
            </a:r>
            <a:endParaRPr lang="en-GB" sz="1000" dirty="0"/>
          </a:p>
        </p:txBody>
      </p:sp>
      <p:sp>
        <p:nvSpPr>
          <p:cNvPr id="6" name="Rounded Rectangle 5"/>
          <p:cNvSpPr/>
          <p:nvPr/>
        </p:nvSpPr>
        <p:spPr>
          <a:xfrm>
            <a:off x="3318499" y="3904795"/>
            <a:ext cx="2571946" cy="1386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Community &amp; Neighbourhood Manager</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5 day(s) / week (1-393 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Location: 2 x </a:t>
            </a:r>
            <a:r>
              <a:rPr lang="en-GB" sz="1000" dirty="0" smtClean="0">
                <a:latin typeface="Tahoma" panose="020B0604030504040204" pitchFamily="34" charset="0"/>
                <a:ea typeface="Tahoma" panose="020B0604030504040204" pitchFamily="34" charset="0"/>
                <a:cs typeface="Tahoma" panose="020B0604030504040204" pitchFamily="34" charset="0"/>
              </a:rPr>
              <a:t>Bicester,  </a:t>
            </a:r>
            <a:r>
              <a:rPr lang="en-GB" sz="1000" dirty="0">
                <a:latin typeface="Tahoma" panose="020B0604030504040204" pitchFamily="34" charset="0"/>
                <a:ea typeface="Tahoma" panose="020B0604030504040204" pitchFamily="34" charset="0"/>
                <a:cs typeface="Tahoma" panose="020B0604030504040204" pitchFamily="34" charset="0"/>
              </a:rPr>
              <a:t>3 x days Oxford (1-393 occupation)</a:t>
            </a:r>
          </a:p>
        </p:txBody>
      </p:sp>
      <p:sp>
        <p:nvSpPr>
          <p:cNvPr id="7" name="TextBox 6"/>
          <p:cNvSpPr txBox="1"/>
          <p:nvPr/>
        </p:nvSpPr>
        <p:spPr>
          <a:xfrm>
            <a:off x="332256" y="253210"/>
            <a:ext cx="11508644" cy="523220"/>
          </a:xfrm>
          <a:prstGeom prst="rect">
            <a:avLst/>
          </a:prstGeom>
          <a:noFill/>
        </p:spPr>
        <p:txBody>
          <a:bodyPr wrap="square" rtlCol="0">
            <a:spAutoFit/>
          </a:bodyPr>
          <a:lstStyle/>
          <a:p>
            <a:pPr algn="ctr"/>
            <a:r>
              <a:rPr lang="en-GB"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NW Bicester Resource Structure: 1-393 Occupation</a:t>
            </a:r>
            <a:endPar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1" name="Rounded Rectangle 10"/>
          <p:cNvSpPr/>
          <p:nvPr/>
        </p:nvSpPr>
        <p:spPr>
          <a:xfrm>
            <a:off x="3312170" y="5548432"/>
            <a:ext cx="2571946" cy="10611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Neighbourhood Officer</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2 day(s</a:t>
            </a:r>
            <a:r>
              <a:rPr lang="en-GB" sz="1000" dirty="0" smtClean="0">
                <a:latin typeface="Tahoma" panose="020B0604030504040204" pitchFamily="34" charset="0"/>
                <a:ea typeface="Tahoma" panose="020B0604030504040204" pitchFamily="34" charset="0"/>
                <a:cs typeface="Tahoma" panose="020B0604030504040204" pitchFamily="34" charset="0"/>
              </a:rPr>
              <a:t>) / </a:t>
            </a:r>
            <a:r>
              <a:rPr lang="en-GB" sz="1000" dirty="0">
                <a:latin typeface="Tahoma" panose="020B0604030504040204" pitchFamily="34" charset="0"/>
                <a:ea typeface="Tahoma" panose="020B0604030504040204" pitchFamily="34" charset="0"/>
                <a:cs typeface="Tahoma" panose="020B0604030504040204" pitchFamily="34" charset="0"/>
              </a:rPr>
              <a:t>week (1-393 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 Location: 2 x days Bicester</a:t>
            </a:r>
            <a:endParaRPr lang="en-GB" sz="1200" dirty="0">
              <a:latin typeface="Tahoma" panose="020B0604030504040204" pitchFamily="34" charset="0"/>
              <a:ea typeface="Tahoma" panose="020B0604030504040204" pitchFamily="34" charset="0"/>
              <a:cs typeface="Tahoma" panose="020B0604030504040204" pitchFamily="34" charset="0"/>
            </a:endParaRPr>
          </a:p>
        </p:txBody>
      </p:sp>
      <p:sp>
        <p:nvSpPr>
          <p:cNvPr id="41" name="Rounded Rectangle 40"/>
          <p:cNvSpPr/>
          <p:nvPr/>
        </p:nvSpPr>
        <p:spPr>
          <a:xfrm>
            <a:off x="332256" y="1993624"/>
            <a:ext cx="2819666" cy="1643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GB" sz="1200" b="1"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endParaRPr lang="en-GB" sz="1200" dirty="0" smtClean="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r>
              <a:rPr lang="en-GB" sz="1200" dirty="0" smtClean="0">
                <a:latin typeface="Tahoma" panose="020B0604030504040204" pitchFamily="34" charset="0"/>
                <a:ea typeface="Tahoma" panose="020B0604030504040204" pitchFamily="34" charset="0"/>
                <a:cs typeface="Tahoma" panose="020B0604030504040204" pitchFamily="34" charset="0"/>
              </a:rPr>
              <a:t>Fundraiser</a:t>
            </a:r>
            <a:endParaRPr lang="en-GB" sz="1200"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0 </a:t>
            </a:r>
            <a:r>
              <a:rPr lang="en-GB" sz="1000" dirty="0" smtClean="0">
                <a:latin typeface="Tahoma" panose="020B0604030504040204" pitchFamily="34" charset="0"/>
                <a:ea typeface="Tahoma" panose="020B0604030504040204" pitchFamily="34" charset="0"/>
                <a:cs typeface="Tahoma" panose="020B0604030504040204" pitchFamily="34" charset="0"/>
              </a:rPr>
              <a:t>day(s) / week  </a:t>
            </a:r>
            <a:r>
              <a:rPr lang="en-GB" sz="1000" dirty="0">
                <a:latin typeface="Tahoma" panose="020B0604030504040204" pitchFamily="34" charset="0"/>
                <a:ea typeface="Tahoma" panose="020B0604030504040204" pitchFamily="34" charset="0"/>
                <a:cs typeface="Tahoma" panose="020B0604030504040204" pitchFamily="34" charset="0"/>
              </a:rPr>
              <a:t>(1-100 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0.5 day(s) / week (100 - 393 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Location: London</a:t>
            </a:r>
          </a:p>
          <a:p>
            <a:pPr algn="ctr">
              <a:spcAft>
                <a:spcPts val="1000"/>
              </a:spcAft>
            </a:pPr>
            <a:endParaRPr lang="en-GB" sz="1200"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endParaRPr lang="en-GB" sz="1000" dirty="0">
              <a:latin typeface="Tahoma" panose="020B0604030504040204" pitchFamily="34" charset="0"/>
              <a:ea typeface="Tahoma" panose="020B0604030504040204" pitchFamily="34" charset="0"/>
              <a:cs typeface="Tahoma" panose="020B0604030504040204" pitchFamily="34" charset="0"/>
            </a:endParaRPr>
          </a:p>
        </p:txBody>
      </p:sp>
      <p:sp>
        <p:nvSpPr>
          <p:cNvPr id="42" name="Rounded Rectangle 41"/>
          <p:cNvSpPr/>
          <p:nvPr/>
        </p:nvSpPr>
        <p:spPr>
          <a:xfrm>
            <a:off x="6057020" y="1993626"/>
            <a:ext cx="2819666" cy="1643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GB" sz="1200"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Employment and Volunteer Co-ordinator </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0 </a:t>
            </a:r>
            <a:r>
              <a:rPr lang="en-GB" sz="1000" dirty="0" smtClean="0">
                <a:latin typeface="Tahoma" panose="020B0604030504040204" pitchFamily="34" charset="0"/>
                <a:ea typeface="Tahoma" panose="020B0604030504040204" pitchFamily="34" charset="0"/>
                <a:cs typeface="Tahoma" panose="020B0604030504040204" pitchFamily="34" charset="0"/>
              </a:rPr>
              <a:t>day(s) / </a:t>
            </a:r>
            <a:r>
              <a:rPr lang="en-GB" sz="1000" dirty="0">
                <a:latin typeface="Tahoma" panose="020B0604030504040204" pitchFamily="34" charset="0"/>
                <a:ea typeface="Tahoma" panose="020B0604030504040204" pitchFamily="34" charset="0"/>
                <a:cs typeface="Tahoma" panose="020B0604030504040204" pitchFamily="34" charset="0"/>
              </a:rPr>
              <a:t>week (1-100 occupation)</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 0.5 day(s) / week</a:t>
            </a:r>
            <a:r>
              <a:rPr lang="en-GB" sz="1200" dirty="0">
                <a:latin typeface="Tahoma" panose="020B0604030504040204" pitchFamily="34" charset="0"/>
                <a:ea typeface="Tahoma" panose="020B0604030504040204" pitchFamily="34" charset="0"/>
                <a:cs typeface="Tahoma" panose="020B0604030504040204" pitchFamily="34" charset="0"/>
              </a:rPr>
              <a:t> </a:t>
            </a:r>
            <a:r>
              <a:rPr lang="en-GB" sz="1000" dirty="0">
                <a:latin typeface="Tahoma" panose="020B0604030504040204" pitchFamily="34" charset="0"/>
                <a:ea typeface="Tahoma" panose="020B0604030504040204" pitchFamily="34" charset="0"/>
                <a:cs typeface="Tahoma" panose="020B0604030504040204" pitchFamily="34" charset="0"/>
              </a:rPr>
              <a:t>(100 - 393 occupation)</a:t>
            </a:r>
          </a:p>
          <a:p>
            <a:pPr algn="ctr"/>
            <a:r>
              <a:rPr lang="en-GB" sz="1000" dirty="0">
                <a:latin typeface="Tahoma" panose="020B0604030504040204" pitchFamily="34" charset="0"/>
                <a:ea typeface="Tahoma" panose="020B0604030504040204" pitchFamily="34" charset="0"/>
                <a:cs typeface="Tahoma" panose="020B0604030504040204" pitchFamily="34" charset="0"/>
              </a:rPr>
              <a:t>Location: London - will support local events on a case by case basis</a:t>
            </a:r>
            <a:endParaRPr lang="en-GB" sz="1000" dirty="0"/>
          </a:p>
          <a:p>
            <a:pPr algn="ctr">
              <a:spcAft>
                <a:spcPts val="1000"/>
              </a:spcAft>
            </a:pPr>
            <a:endParaRPr lang="en-GB" sz="1200" dirty="0">
              <a:latin typeface="Tahoma" panose="020B0604030504040204" pitchFamily="34" charset="0"/>
              <a:ea typeface="Tahoma" panose="020B0604030504040204" pitchFamily="34" charset="0"/>
              <a:cs typeface="Tahoma" panose="020B0604030504040204" pitchFamily="34" charset="0"/>
            </a:endParaRPr>
          </a:p>
        </p:txBody>
      </p:sp>
      <p:cxnSp>
        <p:nvCxnSpPr>
          <p:cNvPr id="46" name="Elbow Connector 45"/>
          <p:cNvCxnSpPr>
            <a:stCxn id="4" idx="2"/>
            <a:endCxn id="41" idx="0"/>
          </p:cNvCxnSpPr>
          <p:nvPr/>
        </p:nvCxnSpPr>
        <p:spPr>
          <a:xfrm rot="5400000">
            <a:off x="3020929" y="410080"/>
            <a:ext cx="304705" cy="2862383"/>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4" idx="2"/>
            <a:endCxn id="42" idx="0"/>
          </p:cNvCxnSpPr>
          <p:nvPr/>
        </p:nvCxnSpPr>
        <p:spPr>
          <a:xfrm rot="16200000" flipH="1">
            <a:off x="5883309" y="410081"/>
            <a:ext cx="304707" cy="2862381"/>
          </a:xfrm>
          <a:prstGeom prst="bentConnector3">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 idx="2"/>
            <a:endCxn id="6" idx="0"/>
          </p:cNvCxnSpPr>
          <p:nvPr/>
        </p:nvCxnSpPr>
        <p:spPr>
          <a:xfrm>
            <a:off x="4604471" y="3637262"/>
            <a:ext cx="1" cy="2675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 idx="2"/>
            <a:endCxn id="11" idx="0"/>
          </p:cNvCxnSpPr>
          <p:nvPr/>
        </p:nvCxnSpPr>
        <p:spPr>
          <a:xfrm flipH="1">
            <a:off x="4598143" y="5291165"/>
            <a:ext cx="6329" cy="25726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 idx="2"/>
            <a:endCxn id="5" idx="0"/>
          </p:cNvCxnSpPr>
          <p:nvPr/>
        </p:nvCxnSpPr>
        <p:spPr>
          <a:xfrm flipH="1">
            <a:off x="4604471" y="1688919"/>
            <a:ext cx="1" cy="30470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9219846" y="977720"/>
            <a:ext cx="2621054" cy="711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effectLst/>
                <a:latin typeface="Tahoma" panose="020B0604030504040204" pitchFamily="34" charset="0"/>
                <a:ea typeface="Tahoma" panose="020B0604030504040204" pitchFamily="34" charset="0"/>
                <a:cs typeface="Tahoma" panose="020B0604030504040204" pitchFamily="34" charset="0"/>
              </a:rPr>
              <a:t>Project Director</a:t>
            </a:r>
            <a:endParaRPr lang="en-GB" sz="1600" dirty="0">
              <a:latin typeface="Tahoma" panose="020B0604030504040204" pitchFamily="34" charset="0"/>
              <a:ea typeface="Tahoma" panose="020B0604030504040204" pitchFamily="34" charset="0"/>
              <a:cs typeface="Tahoma" panose="020B0604030504040204" pitchFamily="34" charset="0"/>
            </a:endParaRPr>
          </a:p>
        </p:txBody>
      </p:sp>
      <p:sp>
        <p:nvSpPr>
          <p:cNvPr id="68" name="Rounded Rectangle 67"/>
          <p:cNvSpPr/>
          <p:nvPr/>
        </p:nvSpPr>
        <p:spPr>
          <a:xfrm>
            <a:off x="9233459" y="1993626"/>
            <a:ext cx="2607441" cy="1643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Strategic Partnership Manager</a:t>
            </a:r>
          </a:p>
          <a:p>
            <a:pPr algn="ctr"/>
            <a:r>
              <a:rPr lang="en-GB" sz="1000" dirty="0">
                <a:latin typeface="Tahoma" panose="020B0604030504040204" pitchFamily="34" charset="0"/>
                <a:ea typeface="Tahoma" panose="020B0604030504040204" pitchFamily="34" charset="0"/>
                <a:cs typeface="Tahoma" panose="020B0604030504040204" pitchFamily="34" charset="0"/>
              </a:rPr>
              <a:t>5 days a week (1-393 occupation)</a:t>
            </a:r>
          </a:p>
          <a:p>
            <a:pPr algn="ctr"/>
            <a:endParaRPr lang="en-GB" sz="1000" b="1" dirty="0"/>
          </a:p>
          <a:p>
            <a:pPr algn="ctr"/>
            <a:r>
              <a:rPr lang="en-GB" sz="1000" b="1" dirty="0"/>
              <a:t>Location: </a:t>
            </a:r>
            <a:r>
              <a:rPr lang="en-GB" sz="1000" b="1" dirty="0" smtClean="0"/>
              <a:t>Bicester / Oxford</a:t>
            </a:r>
            <a:endParaRPr lang="en-GB" sz="1000" b="1" dirty="0"/>
          </a:p>
        </p:txBody>
      </p:sp>
      <p:sp>
        <p:nvSpPr>
          <p:cNvPr id="70" name="Rounded Rectangle 69"/>
          <p:cNvSpPr/>
          <p:nvPr/>
        </p:nvSpPr>
        <p:spPr>
          <a:xfrm>
            <a:off x="9233459" y="3904795"/>
            <a:ext cx="2607441" cy="1386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pPr>
            <a:endParaRPr lang="en-GB" dirty="0"/>
          </a:p>
          <a:p>
            <a:pPr algn="ctr">
              <a:spcAft>
                <a:spcPts val="1000"/>
              </a:spcAft>
            </a:pPr>
            <a:r>
              <a:rPr lang="en-GB" sz="1200" dirty="0">
                <a:latin typeface="Tahoma" panose="020B0604030504040204" pitchFamily="34" charset="0"/>
                <a:ea typeface="Tahoma" panose="020B0604030504040204" pitchFamily="34" charset="0"/>
                <a:cs typeface="Tahoma" panose="020B0604030504040204" pitchFamily="34" charset="0"/>
              </a:rPr>
              <a:t>Travel Plan Coordinator</a:t>
            </a:r>
          </a:p>
          <a:p>
            <a:pPr algn="ctr">
              <a:spcAft>
                <a:spcPts val="1000"/>
              </a:spcAft>
            </a:pPr>
            <a:r>
              <a:rPr lang="en-GB" sz="1000" dirty="0">
                <a:latin typeface="Tahoma" panose="020B0604030504040204" pitchFamily="34" charset="0"/>
                <a:ea typeface="Tahoma" panose="020B0604030504040204" pitchFamily="34" charset="0"/>
                <a:cs typeface="Tahoma" panose="020B0604030504040204" pitchFamily="34" charset="0"/>
              </a:rPr>
              <a:t>2 days a week </a:t>
            </a:r>
            <a:r>
              <a:rPr lang="en-GB" sz="1000" dirty="0" smtClean="0">
                <a:latin typeface="Tahoma" panose="020B0604030504040204" pitchFamily="34" charset="0"/>
                <a:ea typeface="Tahoma" panose="020B0604030504040204" pitchFamily="34" charset="0"/>
                <a:cs typeface="Tahoma" panose="020B0604030504040204" pitchFamily="34" charset="0"/>
              </a:rPr>
              <a:t>initially (to be reviewed increasing to 3 days according to timings and need)</a:t>
            </a:r>
            <a:endParaRPr lang="en-GB" sz="1000" dirty="0">
              <a:latin typeface="Tahoma" panose="020B0604030504040204" pitchFamily="34" charset="0"/>
              <a:ea typeface="Tahoma" panose="020B0604030504040204" pitchFamily="34" charset="0"/>
              <a:cs typeface="Tahoma" panose="020B0604030504040204" pitchFamily="34" charset="0"/>
            </a:endParaRPr>
          </a:p>
          <a:p>
            <a:pPr algn="ctr">
              <a:spcAft>
                <a:spcPts val="1000"/>
              </a:spcAft>
            </a:pPr>
            <a:r>
              <a:rPr lang="en-GB" sz="1000" b="1" dirty="0" smtClean="0"/>
              <a:t>Location</a:t>
            </a:r>
            <a:r>
              <a:rPr lang="en-GB" sz="1000" b="1" dirty="0"/>
              <a:t>: </a:t>
            </a:r>
            <a:r>
              <a:rPr lang="en-GB" sz="1000" b="1" dirty="0" smtClean="0"/>
              <a:t>Bicester</a:t>
            </a:r>
            <a:endParaRPr lang="en-GB" sz="1000" dirty="0"/>
          </a:p>
          <a:p>
            <a:pPr algn="ctr"/>
            <a:endParaRPr lang="en-GB" dirty="0"/>
          </a:p>
        </p:txBody>
      </p:sp>
      <p:cxnSp>
        <p:nvCxnSpPr>
          <p:cNvPr id="74" name="Straight Arrow Connector 73"/>
          <p:cNvCxnSpPr>
            <a:stCxn id="67" idx="2"/>
            <a:endCxn id="68" idx="0"/>
          </p:cNvCxnSpPr>
          <p:nvPr/>
        </p:nvCxnSpPr>
        <p:spPr>
          <a:xfrm>
            <a:off x="10530373" y="1688919"/>
            <a:ext cx="6807" cy="30470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8" idx="2"/>
            <a:endCxn id="70" idx="0"/>
          </p:cNvCxnSpPr>
          <p:nvPr/>
        </p:nvCxnSpPr>
        <p:spPr>
          <a:xfrm>
            <a:off x="10537180" y="3637262"/>
            <a:ext cx="0" cy="2675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3"/>
            <a:endCxn id="67" idx="1"/>
          </p:cNvCxnSpPr>
          <p:nvPr/>
        </p:nvCxnSpPr>
        <p:spPr>
          <a:xfrm>
            <a:off x="6326027" y="1333320"/>
            <a:ext cx="2893819" cy="0"/>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858668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2256" y="43008"/>
            <a:ext cx="11508644" cy="523220"/>
          </a:xfrm>
          <a:prstGeom prst="rect">
            <a:avLst/>
          </a:prstGeom>
          <a:noFill/>
        </p:spPr>
        <p:txBody>
          <a:bodyPr wrap="square" rtlCol="0">
            <a:spAutoFit/>
          </a:bodyPr>
          <a:lstStyle/>
          <a:p>
            <a:pPr algn="ctr"/>
            <a:r>
              <a:rPr lang="en-GB" sz="28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Overview of roles</a:t>
            </a:r>
            <a:endParaRPr lang="en-GB" sz="2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541081" y="1123583"/>
            <a:ext cx="5441706" cy="892552"/>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Community Investment Operations Manager</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for management of all </a:t>
            </a:r>
            <a:r>
              <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Community </a:t>
            </a: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Involvement activities </a:t>
            </a:r>
            <a:r>
              <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in </a:t>
            </a: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A2Dominion</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for ensuring deliver of the Community Development Strategy at Elmsbrook</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for ensuring delivery of tenure blind housing and estate management at Elmsbrook</a:t>
            </a:r>
            <a:endPar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480119" y="4699374"/>
            <a:ext cx="5441706" cy="892552"/>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Community and Neighbourhood Manager</a:t>
            </a:r>
          </a:p>
          <a:p>
            <a:pPr marL="342900" indent="-342900">
              <a:buFont typeface="Arial" panose="020B0604020202020204" pitchFamily="34" charset="0"/>
              <a:buChar char="•"/>
            </a:pPr>
            <a:r>
              <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 </a:t>
            </a: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plan and deliver all </a:t>
            </a:r>
            <a:r>
              <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Community Involvement activities </a:t>
            </a: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Elmsbrook including the Community House</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Oversee delivery of estate services at Elmsbrook</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Management of tenure blind housing management service to residents at Elmsbrook</a:t>
            </a:r>
          </a:p>
        </p:txBody>
      </p:sp>
      <p:sp>
        <p:nvSpPr>
          <p:cNvPr id="11" name="TextBox 10"/>
          <p:cNvSpPr txBox="1"/>
          <p:nvPr/>
        </p:nvSpPr>
        <p:spPr>
          <a:xfrm>
            <a:off x="480119" y="5866336"/>
            <a:ext cx="5441707" cy="584775"/>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Neighbourhood Officer</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To deliver housing management service to leasehold and general needs addresses including supervision and  enforcement of tenancy or leasehold agreements.</a:t>
            </a:r>
            <a:endParaRPr lang="en-GB" sz="10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a:off x="7341326" y="1123583"/>
            <a:ext cx="4250611" cy="1600438"/>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Strategic Partnership Manager</a:t>
            </a:r>
          </a:p>
          <a:p>
            <a:pPr marL="342900" indent="-342900">
              <a:buFont typeface="Arial" panose="020B0604020202020204" pitchFamily="34" charset="0"/>
              <a:buChar char="•"/>
            </a:pPr>
            <a:r>
              <a:rPr lang="en-GB" sz="1200" dirty="0">
                <a:solidFill>
                  <a:schemeClr val="accent1">
                    <a:lumMod val="75000"/>
                  </a:schemeClr>
                </a:solidFill>
              </a:rPr>
              <a:t>Supports the strategic delivery of the masterplan through the planning process and leads on key stakeholder, businesses and partner relations.  Leads on Communications, Employment and training, Strategic Community Governance and manages and compliance with 106 regulations including the delivery of special projects (local centre, transport, shimmy). </a:t>
            </a:r>
            <a:endPar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4" name="TextBox 13"/>
          <p:cNvSpPr txBox="1"/>
          <p:nvPr/>
        </p:nvSpPr>
        <p:spPr>
          <a:xfrm>
            <a:off x="7341326" y="3502522"/>
            <a:ext cx="4250611" cy="1046440"/>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Travel Plan Co-ordinator</a:t>
            </a:r>
          </a:p>
          <a:p>
            <a:pPr marL="342900" indent="-34290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Responsible for the delivery of the Elmsbrook Travel Plan. Works with residents to devise personalised travel plans and deliver sustainable transport initiatives and incentives at Elmsbrook.</a:t>
            </a:r>
            <a:endPar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5" name="TextBox 14"/>
          <p:cNvSpPr txBox="1"/>
          <p:nvPr/>
        </p:nvSpPr>
        <p:spPr>
          <a:xfrm>
            <a:off x="480120" y="2401551"/>
            <a:ext cx="2080200" cy="738664"/>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Fundraiser</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to raise funds to support the Community Development Strategy</a:t>
            </a:r>
          </a:p>
        </p:txBody>
      </p:sp>
      <p:sp>
        <p:nvSpPr>
          <p:cNvPr id="16" name="TextBox 15"/>
          <p:cNvSpPr txBox="1"/>
          <p:nvPr/>
        </p:nvSpPr>
        <p:spPr>
          <a:xfrm>
            <a:off x="3500848" y="2401551"/>
            <a:ext cx="2420978" cy="2215991"/>
          </a:xfrm>
          <a:prstGeom prst="rect">
            <a:avLst/>
          </a:prstGeom>
          <a:noFill/>
          <a:ln w="15875">
            <a:solidFill>
              <a:schemeClr val="accent1"/>
            </a:solidFill>
          </a:ln>
        </p:spPr>
        <p:txBody>
          <a:bodyPr wrap="square" rtlCol="0">
            <a:spAutoFit/>
          </a:bodyPr>
          <a:lstStyle/>
          <a:p>
            <a:r>
              <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Employment and Volunteer Coordinator</a:t>
            </a:r>
            <a:endParaRPr lang="en-GB" sz="12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Coordinates and delivers 1:1 support for residents seeking employment and training opportunities</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Responsible for liaising with local employers to create volunteer, training and employment opportunities together</a:t>
            </a:r>
          </a:p>
          <a:p>
            <a:pPr marL="342900" indent="-342900">
              <a:buFont typeface="Arial" panose="020B0604020202020204" pitchFamily="34" charset="0"/>
              <a:buChar char="•"/>
            </a:pPr>
            <a:r>
              <a:rPr lang="en-GB" sz="1000"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Co-ordinates training and employment events and initiatives</a:t>
            </a:r>
          </a:p>
        </p:txBody>
      </p:sp>
    </p:spTree>
    <p:extLst>
      <p:ext uri="{BB962C8B-B14F-4D97-AF65-F5344CB8AC3E}">
        <p14:creationId xmlns:p14="http://schemas.microsoft.com/office/powerpoint/2010/main" val="608526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398</Words>
  <Application>Microsoft Office PowerPoint</Application>
  <PresentationFormat>Widescreen</PresentationFormat>
  <Paragraphs>53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Tahoma</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Livingstone</dc:creator>
  <cp:lastModifiedBy>James Livingstone</cp:lastModifiedBy>
  <cp:revision>36</cp:revision>
  <cp:lastPrinted>2016-12-07T14:04:47Z</cp:lastPrinted>
  <dcterms:created xsi:type="dcterms:W3CDTF">2016-10-26T10:42:39Z</dcterms:created>
  <dcterms:modified xsi:type="dcterms:W3CDTF">2017-02-03T14:39:28Z</dcterms:modified>
</cp:coreProperties>
</file>